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7" r:id="rId3"/>
    <p:sldId id="453" r:id="rId4"/>
    <p:sldId id="366" r:id="rId5"/>
    <p:sldId id="433" r:id="rId6"/>
    <p:sldId id="434" r:id="rId7"/>
    <p:sldId id="435" r:id="rId8"/>
    <p:sldId id="436" r:id="rId9"/>
    <p:sldId id="437" r:id="rId10"/>
    <p:sldId id="441" r:id="rId11"/>
    <p:sldId id="455" r:id="rId12"/>
    <p:sldId id="456" r:id="rId13"/>
    <p:sldId id="505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4" r:id="rId24"/>
    <p:sldId id="492" r:id="rId25"/>
    <p:sldId id="506" r:id="rId26"/>
    <p:sldId id="452" r:id="rId27"/>
    <p:sldId id="457" r:id="rId28"/>
    <p:sldId id="458" r:id="rId29"/>
    <p:sldId id="460" r:id="rId30"/>
    <p:sldId id="507" r:id="rId31"/>
    <p:sldId id="508" r:id="rId32"/>
    <p:sldId id="484" r:id="rId33"/>
    <p:sldId id="445" r:id="rId34"/>
    <p:sldId id="446" r:id="rId35"/>
    <p:sldId id="483" r:id="rId36"/>
    <p:sldId id="509" r:id="rId37"/>
    <p:sldId id="44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80"/>
    <a:srgbClr val="EA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26" autoAdjust="0"/>
    <p:restoredTop sz="94660"/>
  </p:normalViewPr>
  <p:slideViewPr>
    <p:cSldViewPr>
      <p:cViewPr varScale="1">
        <p:scale>
          <a:sx n="80" d="100"/>
          <a:sy n="80" d="100"/>
        </p:scale>
        <p:origin x="264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A5527-8220-42B8-ACF3-24A1AB195A9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17DC7-5FA3-4B0E-8E6A-F6882B79CF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1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77E45-76C1-48AC-8770-A01EE13E3D9C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08B8D-8E1E-4C22-9F0A-2468901663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6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6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F1A421-3E56-4548-B32E-1C8804A3DF5B}" type="slidenum">
              <a:rPr lang="en-US"/>
              <a:pPr/>
              <a:t>10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61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FB92F-1F03-4320-B270-11338CA3B47B}" type="slidenum">
              <a:rPr lang="en-US"/>
              <a:pPr/>
              <a:t>11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7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F7C104-8848-4A57-99C5-473CE95957CB}" type="slidenum">
              <a:rPr lang="en-US"/>
              <a:pPr/>
              <a:t>12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41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45DA11-05B4-4C7C-8B66-D819C08A4F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4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01ED1-4156-4B36-92D1-48096FD339D8}" type="slidenum">
              <a:rPr lang="en-US"/>
              <a:pPr/>
              <a:t>27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767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AC0B0-CCFC-49E7-927B-3961EB6A808E}" type="slidenum">
              <a:rPr lang="en-US"/>
              <a:pPr/>
              <a:t>28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19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5FDEDF-DE93-4A0C-B23B-A9B62C1933F1}" type="slidenum">
              <a:rPr lang="en-US"/>
              <a:pPr/>
              <a:t>33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3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BDA941-6929-4662-B3C8-43F88260241B}" type="slidenum">
              <a:rPr lang="en-US"/>
              <a:pPr/>
              <a:t>34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343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34D10-7706-4AB0-B4DC-C9B2B7157425}" type="slidenum">
              <a:rPr lang="en-US"/>
              <a:pPr/>
              <a:t>37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8BF57-4E26-4C6C-9C71-3D3E807B3521}" type="slidenum">
              <a:rPr lang="en-US"/>
              <a:pPr/>
              <a:t>2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8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3D45B2-DD93-4C3D-A0BB-2D34CC9D2FF3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and classification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categorized under the same umbrella of supervised machine learning. ...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 between them is that the output variable in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numerical (or continuous) while that for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categorical (or discrete)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36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5775B2-D818-4E00-903F-85FB5C01A723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9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1CF26C-3313-469D-95BF-87F9820F1C80}" type="slidenum">
              <a:rPr lang="en-US"/>
              <a:pPr/>
              <a:t>5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28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C4A697-40E0-4CBD-935B-F123B2D24F2E}" type="slidenum">
              <a:rPr lang="en-US"/>
              <a:pPr/>
              <a:t>6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51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9D304-44C3-43A6-8E19-BD64A3E85C25}" type="slidenum">
              <a:rPr lang="en-US"/>
              <a:pPr/>
              <a:t>7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98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C9F7C-C1BD-4573-9643-439B8E11D903}" type="slidenum">
              <a:rPr lang="en-US"/>
              <a:pPr/>
              <a:t>8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5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B33F7-4AFA-46EA-B786-64E34610BF20}" type="slidenum">
              <a:rPr lang="en-US"/>
              <a:pPr/>
              <a:t>9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6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81" y="142852"/>
            <a:ext cx="10458451" cy="857256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9" y="1285860"/>
            <a:ext cx="11715832" cy="53578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235E4-7E4F-4E21-B451-3954ADC1CD4B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9" y="71414"/>
            <a:ext cx="10001320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59" y="1285860"/>
            <a:ext cx="11715832" cy="550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90501" y="1071546"/>
            <a:ext cx="10588428" cy="517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29" y="8872"/>
            <a:ext cx="1077711" cy="1097280"/>
          </a:xfrm>
          <a:prstGeom prst="rect">
            <a:avLst/>
          </a:prstGeom>
        </p:spPr>
      </p:pic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11622509" y="807095"/>
            <a:ext cx="5437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E4FF5167-E4CB-45F3-85CD-7EC8641D6DEE}" type="slidenum">
              <a:rPr lang="en-US" sz="2400" b="1">
                <a:solidFill>
                  <a:srgbClr val="FF0000"/>
                </a:solidFill>
              </a:rPr>
              <a:pPr/>
              <a:t>‹#›</a:t>
            </a:fld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Wingdings" pitchFamily="2" charset="2"/>
        <a:buChar char="v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5400" dirty="0">
                <a:solidFill>
                  <a:srgbClr val="FF0000"/>
                </a:solidFill>
              </a:rPr>
              <a:t>Image Segmentation</a:t>
            </a:r>
            <a:endParaRPr lang="en-US" sz="5400" dirty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727900" y="1235318"/>
            <a:ext cx="3244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Last updated: 19-3-2024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9580" y="2143564"/>
            <a:ext cx="1056693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[SR] </a:t>
            </a:r>
            <a:r>
              <a:rPr lang="en-US" sz="2400" b="1" kern="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Szeliski</a:t>
            </a:r>
            <a:r>
              <a:rPr lang="en-US" sz="2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., Computer Vision - Algorithms and Applications, Springer, 2011. (Ch. 4, 5)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[GR1] Gonzalez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. C., Woods R. E., </a:t>
            </a:r>
            <a:r>
              <a:rPr lang="en-US" sz="2400" kern="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Eddins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S. L., </a:t>
            </a:r>
            <a:r>
              <a:rPr lang="en-US" sz="2400" i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Digital Image Processing Using </a:t>
            </a:r>
            <a:r>
              <a:rPr lang="en-US" sz="2400" i="1" kern="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, Pearson Education, 2</a:t>
            </a:r>
            <a:r>
              <a:rPr lang="en-US" sz="2400" kern="0" baseline="30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edition, 2009. (Ch. 10)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[GR2] Gonzalez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. C., Woods R. E., </a:t>
            </a:r>
            <a:r>
              <a:rPr lang="en-US" sz="2400" kern="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Eddins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S. L., </a:t>
            </a:r>
            <a:r>
              <a:rPr lang="en-US" sz="2400" i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Digital Image Processing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, Pearson Education, 3</a:t>
            </a:r>
            <a:r>
              <a:rPr lang="en-US" sz="2400" kern="0" baseline="30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edition, 2007.	(Ch. 10)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0136" y="6472602"/>
            <a:ext cx="4878322" cy="369332"/>
          </a:xfrm>
          <a:prstGeom prst="rect">
            <a:avLst/>
          </a:prstGeom>
          <a:solidFill>
            <a:srgbClr val="00CC99">
              <a:lumMod val="75000"/>
            </a:srgb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Slides adopted from: Dr. Zulfiqar Habib, Professor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3" cstate="print"/>
          <a:srcRect r="59834" b="50543"/>
          <a:stretch>
            <a:fillRect/>
          </a:stretch>
        </p:blipFill>
        <p:spPr bwMode="auto">
          <a:xfrm>
            <a:off x="1800226" y="2108201"/>
            <a:ext cx="2868613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2822" name="Picture 6"/>
          <p:cNvPicPr>
            <a:picLocks noChangeAspect="1" noChangeArrowheads="1"/>
          </p:cNvPicPr>
          <p:nvPr/>
        </p:nvPicPr>
        <p:blipFill>
          <a:blip r:embed="rId3" cstate="print"/>
          <a:srcRect l="19623" t="49657" r="39417"/>
          <a:stretch>
            <a:fillRect/>
          </a:stretch>
        </p:blipFill>
        <p:spPr bwMode="auto">
          <a:xfrm>
            <a:off x="7521576" y="2078039"/>
            <a:ext cx="2925763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2823" name="Picture 7"/>
          <p:cNvPicPr>
            <a:picLocks noChangeAspect="1" noChangeArrowheads="1"/>
          </p:cNvPicPr>
          <p:nvPr/>
        </p:nvPicPr>
        <p:blipFill>
          <a:blip r:embed="rId3" cstate="print"/>
          <a:srcRect l="40166" t="16899" r="20047" b="50543"/>
          <a:stretch>
            <a:fillRect/>
          </a:stretch>
        </p:blipFill>
        <p:spPr bwMode="auto">
          <a:xfrm>
            <a:off x="4667251" y="2693989"/>
            <a:ext cx="2841625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2824" name="Line 8"/>
          <p:cNvSpPr>
            <a:spLocks noChangeShapeType="1"/>
          </p:cNvSpPr>
          <p:nvPr/>
        </p:nvSpPr>
        <p:spPr bwMode="auto">
          <a:xfrm flipV="1">
            <a:off x="5957888" y="2547938"/>
            <a:ext cx="0" cy="260985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0827" y="1238250"/>
            <a:ext cx="260350" cy="5229225"/>
            <a:chOff x="-2" y="1034"/>
            <a:chExt cx="164" cy="3294"/>
          </a:xfrm>
        </p:grpSpPr>
        <p:pic>
          <p:nvPicPr>
            <p:cNvPr id="162826" name="Picture 10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</p:spPr>
        </p:pic>
        <p:sp>
          <p:nvSpPr>
            <p:cNvPr id="162827" name="Rectangle 11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59" y="71414"/>
            <a:ext cx="10001320" cy="928694"/>
          </a:xfrm>
          <a:ln/>
        </p:spPr>
        <p:txBody>
          <a:bodyPr/>
          <a:lstStyle/>
          <a:p>
            <a:r>
              <a:rPr lang="en-IE" dirty="0"/>
              <a:t>Basic Global </a:t>
            </a:r>
            <a:r>
              <a:rPr lang="en-IE" dirty="0" err="1"/>
              <a:t>Thresholding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44" y="71414"/>
            <a:ext cx="7786742" cy="928694"/>
          </a:xfrm>
          <a:ln/>
        </p:spPr>
        <p:txBody>
          <a:bodyPr>
            <a:normAutofit/>
          </a:bodyPr>
          <a:lstStyle/>
          <a:p>
            <a:r>
              <a:rPr lang="en-IE" sz="3600" dirty="0"/>
              <a:t>Basic Global </a:t>
            </a:r>
            <a:r>
              <a:rPr lang="en-IE" sz="3600" dirty="0" err="1"/>
              <a:t>Thresholding</a:t>
            </a:r>
            <a:r>
              <a:rPr lang="en-IE" sz="3600" dirty="0"/>
              <a:t> Algorithm</a:t>
            </a:r>
            <a:endParaRPr lang="en-US" sz="3600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IE" dirty="0"/>
              <a:t>The basic global threshold, T, is calculated</a:t>
            </a:r>
          </a:p>
          <a:p>
            <a:pPr marL="609600" indent="-609600"/>
            <a:r>
              <a:rPr lang="en-IE" dirty="0"/>
              <a:t> as follows:</a:t>
            </a:r>
          </a:p>
          <a:p>
            <a:pPr marL="1247775" lvl="1" indent="-533400">
              <a:buFontTx/>
              <a:buAutoNum type="arabicPeriod"/>
            </a:pPr>
            <a:r>
              <a:rPr lang="en-IE" dirty="0"/>
              <a:t>Select an initial estimate for T (typically the average grey level in the image)</a:t>
            </a:r>
          </a:p>
          <a:p>
            <a:pPr marL="1247775" lvl="1" indent="-533400">
              <a:buFontTx/>
              <a:buAutoNum type="arabicPeriod"/>
            </a:pPr>
            <a:r>
              <a:rPr lang="en-US" dirty="0"/>
              <a:t>Segment the image using T to produce two groups of pixels: </a:t>
            </a:r>
          </a:p>
          <a:p>
            <a:pPr marL="1647825" lvl="2" indent="-533400">
              <a:buFont typeface="Courier New" pitchFamily="49" charset="0"/>
              <a:buChar char="o"/>
            </a:pPr>
            <a:r>
              <a:rPr lang="en-US" dirty="0"/>
              <a:t>G</a:t>
            </a:r>
            <a:r>
              <a:rPr lang="en-US" baseline="-25000" dirty="0"/>
              <a:t>1</a:t>
            </a:r>
            <a:r>
              <a:rPr lang="en-US" dirty="0"/>
              <a:t> consisting of pixels with grey levels &gt;T and </a:t>
            </a:r>
          </a:p>
          <a:p>
            <a:pPr marL="1647825" lvl="2" indent="-533400">
              <a:buFont typeface="Courier New" pitchFamily="49" charset="0"/>
              <a:buChar char="o"/>
            </a:pPr>
            <a:r>
              <a:rPr lang="en-US" dirty="0"/>
              <a:t>G</a:t>
            </a:r>
            <a:r>
              <a:rPr lang="en-US" baseline="-25000" dirty="0"/>
              <a:t>2</a:t>
            </a:r>
            <a:r>
              <a:rPr lang="en-US" dirty="0"/>
              <a:t> consisting pixels with grey levels </a:t>
            </a:r>
            <a:r>
              <a:rPr lang="en-US" dirty="0">
                <a:cs typeface="Arial" charset="0"/>
              </a:rPr>
              <a:t>≤</a:t>
            </a:r>
            <a:r>
              <a:rPr lang="en-US" dirty="0"/>
              <a:t> T</a:t>
            </a:r>
          </a:p>
          <a:p>
            <a:pPr marL="1247775" lvl="1" indent="-533400">
              <a:buFontTx/>
              <a:buAutoNum type="arabicPeriod"/>
            </a:pPr>
            <a:r>
              <a:rPr lang="en-US" dirty="0"/>
              <a:t>Compute the average grey levels of pixels in G</a:t>
            </a:r>
            <a:r>
              <a:rPr lang="en-US" baseline="-25000" dirty="0"/>
              <a:t>1</a:t>
            </a:r>
            <a:r>
              <a:rPr lang="en-US" dirty="0"/>
              <a:t> to give μ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 to give μ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9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IE" sz="3600" dirty="0"/>
              <a:t>Basic Global </a:t>
            </a:r>
            <a:r>
              <a:rPr lang="en-IE" sz="3600" dirty="0" err="1"/>
              <a:t>Thresholding</a:t>
            </a:r>
            <a:r>
              <a:rPr lang="en-IE" sz="3600" dirty="0"/>
              <a:t> Algorithm</a:t>
            </a:r>
            <a:endParaRPr lang="en-US" sz="3600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0658069" cy="5500726"/>
          </a:xfrm>
        </p:spPr>
        <p:txBody>
          <a:bodyPr/>
          <a:lstStyle/>
          <a:p>
            <a:pPr marL="1247775" lvl="1" indent="-533400">
              <a:buFontTx/>
              <a:buAutoNum type="arabicPeriod" startAt="4"/>
            </a:pPr>
            <a:r>
              <a:rPr lang="en-US" dirty="0"/>
              <a:t>Compute a new threshold value: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247775" lvl="1" indent="-533400">
              <a:buFontTx/>
              <a:buAutoNum type="arabicPeriod" startAt="4"/>
            </a:pPr>
            <a:r>
              <a:rPr lang="en-US" dirty="0"/>
              <a:t>Repeat steps 2 – 4 until the difference in T in successive iterations is less than a predefined parameter T</a:t>
            </a:r>
            <a:r>
              <a:rPr lang="en-US" baseline="-25000" dirty="0">
                <a:cs typeface="Arial" charset="0"/>
              </a:rPr>
              <a:t>0</a:t>
            </a:r>
          </a:p>
          <a:p>
            <a:endParaRPr lang="en-IE" dirty="0">
              <a:cs typeface="Arial" charset="0"/>
            </a:endParaRPr>
          </a:p>
          <a:p>
            <a:r>
              <a:rPr lang="en-IE" dirty="0">
                <a:cs typeface="Arial" charset="0"/>
              </a:rPr>
              <a:t>This algorithm works very well for finding thresholds when the histogram is suitable</a:t>
            </a:r>
            <a:endParaRPr lang="en-US" dirty="0">
              <a:cs typeface="Arial" charset="0"/>
            </a:endParaRPr>
          </a:p>
        </p:txBody>
      </p:sp>
      <p:graphicFrame>
        <p:nvGraphicFramePr>
          <p:cNvPr id="159748" name="Object 4"/>
          <p:cNvGraphicFramePr>
            <a:graphicFrameLocks noChangeAspect="1"/>
          </p:cNvGraphicFramePr>
          <p:nvPr/>
        </p:nvGraphicFramePr>
        <p:xfrm>
          <a:off x="3887789" y="1868489"/>
          <a:ext cx="2338387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393480" progId="Equation.3">
                  <p:embed/>
                </p:oleObj>
              </mc:Choice>
              <mc:Fallback>
                <p:oleObj name="Equation" r:id="rId3" imgW="761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9" y="1868489"/>
                        <a:ext cx="2338387" cy="1208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14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4D5C-54FB-19EC-A46B-938EEFD7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401C-9DAE-2906-0B8E-3F8BA7E3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Apply the above global thresholding algorithm to the following image: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Implement the global thresholding method in Python from scratch (without using any built-in libraries).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38DB0-8EE9-7E96-B469-68552DC7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231" y="1988839"/>
            <a:ext cx="3272929" cy="32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9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4461-DF5A-7B9C-6068-C13E0EDF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3143290-6510-E636-4D13-A824D8D2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2789B6-E7AD-EB4D-DEEE-7132BB41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09"/>
            <a:ext cx="12192000" cy="66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6EA0-2D61-04D9-EC52-72FDF620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1E240-E690-CDA9-37D9-3929E46C3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846DA-1FF6-1EAE-9C92-21EEF070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66"/>
            <a:ext cx="12192000" cy="66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13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530-13CF-1EFC-1D5D-1D22833A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77E1-D4EB-098E-84B0-31348B40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00E4E-9E14-F612-07B6-7D043FEA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3499"/>
            <a:ext cx="12192000" cy="6631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B70EB-D9F7-6974-1C45-99EDC950B064}"/>
              </a:ext>
            </a:extLst>
          </p:cNvPr>
          <p:cNvSpPr txBox="1"/>
          <p:nvPr/>
        </p:nvSpPr>
        <p:spPr>
          <a:xfrm>
            <a:off x="7457523" y="5445224"/>
            <a:ext cx="324036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Image Histogram</a:t>
            </a:r>
          </a:p>
          <a:p>
            <a:pPr algn="ctr"/>
            <a:r>
              <a:rPr lang="en-US" dirty="0"/>
              <a:t>(Frequency of each gray level in the 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A4C46-02F8-D808-4B66-48A63CDEAD57}"/>
              </a:ext>
            </a:extLst>
          </p:cNvPr>
          <p:cNvSpPr txBox="1"/>
          <p:nvPr/>
        </p:nvSpPr>
        <p:spPr>
          <a:xfrm>
            <a:off x="7151629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DF2D9-9987-7BAC-B51E-A661294D9223}"/>
              </a:ext>
            </a:extLst>
          </p:cNvPr>
          <p:cNvSpPr txBox="1"/>
          <p:nvPr/>
        </p:nvSpPr>
        <p:spPr>
          <a:xfrm>
            <a:off x="7680176" y="2420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8810A-0482-8492-BD6D-DB53BAC696CC}"/>
              </a:ext>
            </a:extLst>
          </p:cNvPr>
          <p:cNvSpPr txBox="1"/>
          <p:nvPr/>
        </p:nvSpPr>
        <p:spPr>
          <a:xfrm>
            <a:off x="8400256" y="3156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9B1B1-1A3B-0028-558B-B0C8529CCE9B}"/>
              </a:ext>
            </a:extLst>
          </p:cNvPr>
          <p:cNvSpPr txBox="1"/>
          <p:nvPr/>
        </p:nvSpPr>
        <p:spPr>
          <a:xfrm>
            <a:off x="9059851" y="2811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4E665-A69A-1851-D528-1169EB770B0A}"/>
              </a:ext>
            </a:extLst>
          </p:cNvPr>
          <p:cNvSpPr txBox="1"/>
          <p:nvPr/>
        </p:nvSpPr>
        <p:spPr>
          <a:xfrm>
            <a:off x="9624392" y="1710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0F79D0-26D8-0E32-48F0-995CD8294F54}"/>
              </a:ext>
            </a:extLst>
          </p:cNvPr>
          <p:cNvSpPr txBox="1"/>
          <p:nvPr/>
        </p:nvSpPr>
        <p:spPr>
          <a:xfrm>
            <a:off x="10376997" y="3190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8053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604C-0229-D0EB-6DCF-3D38E5DA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EB82-F482-D43F-0C39-C6A0DA35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3CC9F6-2285-6AB6-E3D8-01129DE3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B5B2-5A2D-A7DC-610D-F9C59EAA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F39E-9495-D527-B110-AC1FBFD29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70668-8A92-F58B-F56D-58B922B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B945-F62B-18E6-F8DA-C977D92F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47E76-3D71-C838-FDC6-DE763A631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55A8C-18DC-093B-D2A9-C8266CF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The Segmentation Problem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0658069" cy="5500726"/>
          </a:xfrm>
        </p:spPr>
        <p:txBody>
          <a:bodyPr/>
          <a:lstStyle/>
          <a:p>
            <a:pPr marL="0" indent="0"/>
            <a:r>
              <a:rPr lang="en-IE" dirty="0"/>
              <a:t>Segmentation attempts to partition the pixels of an image into groups that strongly correlate with the objects in an image.</a:t>
            </a:r>
          </a:p>
          <a:p>
            <a:pPr marL="0" indent="0"/>
            <a:r>
              <a:rPr lang="en-IE" dirty="0"/>
              <a:t>Typically, among the first few steps in any automated computer vision application.</a:t>
            </a:r>
            <a:endParaRPr lang="en-US" dirty="0"/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7875" y="4076700"/>
            <a:ext cx="306705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021513" y="4078288"/>
            <a:ext cx="3067050" cy="2476500"/>
            <a:chOff x="3463" y="2578"/>
            <a:chExt cx="1932" cy="1560"/>
          </a:xfrm>
        </p:grpSpPr>
        <p:pic>
          <p:nvPicPr>
            <p:cNvPr id="615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3" y="2578"/>
              <a:ext cx="1932" cy="15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6152" name="Rectangle 17"/>
            <p:cNvSpPr>
              <a:spLocks noChangeArrowheads="1"/>
            </p:cNvSpPr>
            <p:nvPr/>
          </p:nvSpPr>
          <p:spPr bwMode="auto">
            <a:xfrm>
              <a:off x="3484" y="2720"/>
              <a:ext cx="1884" cy="1388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Oval 9"/>
            <p:cNvSpPr>
              <a:spLocks noChangeArrowheads="1"/>
            </p:cNvSpPr>
            <p:nvPr/>
          </p:nvSpPr>
          <p:spPr bwMode="auto">
            <a:xfrm>
              <a:off x="3876" y="2812"/>
              <a:ext cx="328" cy="32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Oval 10"/>
            <p:cNvSpPr>
              <a:spLocks noChangeArrowheads="1"/>
            </p:cNvSpPr>
            <p:nvPr/>
          </p:nvSpPr>
          <p:spPr bwMode="auto">
            <a:xfrm>
              <a:off x="3948" y="3292"/>
              <a:ext cx="224" cy="224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Oval 11"/>
            <p:cNvSpPr>
              <a:spLocks noChangeArrowheads="1"/>
            </p:cNvSpPr>
            <p:nvPr/>
          </p:nvSpPr>
          <p:spPr bwMode="auto">
            <a:xfrm>
              <a:off x="3648" y="3532"/>
              <a:ext cx="336" cy="336"/>
            </a:xfrm>
            <a:prstGeom prst="ellipse">
              <a:avLst/>
            </a:prstGeom>
            <a:solidFill>
              <a:srgbClr val="F6A8ED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Oval 12"/>
            <p:cNvSpPr>
              <a:spLocks noChangeArrowheads="1"/>
            </p:cNvSpPr>
            <p:nvPr/>
          </p:nvSpPr>
          <p:spPr bwMode="auto">
            <a:xfrm>
              <a:off x="4140" y="3604"/>
              <a:ext cx="344" cy="344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" name="Oval 13"/>
            <p:cNvSpPr>
              <a:spLocks noChangeArrowheads="1"/>
            </p:cNvSpPr>
            <p:nvPr/>
          </p:nvSpPr>
          <p:spPr bwMode="auto">
            <a:xfrm>
              <a:off x="4824" y="3116"/>
              <a:ext cx="332" cy="332"/>
            </a:xfrm>
            <a:prstGeom prst="ellipse">
              <a:avLst/>
            </a:prstGeom>
            <a:solidFill>
              <a:srgbClr val="FFCC00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" name="Oval 14"/>
            <p:cNvSpPr>
              <a:spLocks noChangeArrowheads="1"/>
            </p:cNvSpPr>
            <p:nvPr/>
          </p:nvSpPr>
          <p:spPr bwMode="auto">
            <a:xfrm>
              <a:off x="4392" y="3180"/>
              <a:ext cx="284" cy="284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Oval 15"/>
            <p:cNvSpPr>
              <a:spLocks noChangeArrowheads="1"/>
            </p:cNvSpPr>
            <p:nvPr/>
          </p:nvSpPr>
          <p:spPr bwMode="auto">
            <a:xfrm>
              <a:off x="4524" y="2796"/>
              <a:ext cx="276" cy="276"/>
            </a:xfrm>
            <a:prstGeom prst="ellipse">
              <a:avLst/>
            </a:prstGeom>
            <a:solidFill>
              <a:schemeClr val="fol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Oval 16"/>
            <p:cNvSpPr>
              <a:spLocks noChangeArrowheads="1"/>
            </p:cNvSpPr>
            <p:nvPr/>
          </p:nvSpPr>
          <p:spPr bwMode="auto">
            <a:xfrm>
              <a:off x="4684" y="3512"/>
              <a:ext cx="280" cy="280"/>
            </a:xfrm>
            <a:prstGeom prst="ellipse">
              <a:avLst/>
            </a:prstGeom>
            <a:solidFill>
              <a:srgbClr val="F5C1A9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AutoShape 19"/>
          <p:cNvSpPr>
            <a:spLocks noChangeArrowheads="1"/>
          </p:cNvSpPr>
          <p:nvPr/>
        </p:nvSpPr>
        <p:spPr bwMode="auto">
          <a:xfrm>
            <a:off x="5216525" y="4951413"/>
            <a:ext cx="1701800" cy="730250"/>
          </a:xfrm>
          <a:prstGeom prst="rightArrow">
            <a:avLst>
              <a:gd name="adj1" fmla="val 50000"/>
              <a:gd name="adj2" fmla="val 58261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D705-47DE-F3B7-E7EE-7C54EC06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36B1-D8EC-FBC7-D9B2-C5860FB7F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C1023-B39F-20C8-4C13-A75BE29C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4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81C-CD86-5791-C50C-A61DE23A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E59A-2C20-F74E-B4C0-FE4C639A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7B70F-3C1C-0FE2-4CB0-C40B3BC9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8129-033D-B407-764F-EB181784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15ECD-3F15-1568-6125-B518FB6BC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D77BB-87E3-C0C8-9B09-41292D58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ECCD-45D1-FE95-4957-28E2CBFD9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6660-923A-0A58-2144-EBE51A07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4A0A-7183-F1E0-D582-D34F63CF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E9E6-387D-C4BF-5783-754CDA86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BF2D-D2AF-B51A-822C-3D216040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1256-53F2-1677-A3E8-F0215C7A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DE54-9074-2938-D773-6A11255A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Otsu’s Method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CF82-21F8-DB66-FE5C-5C4A1C316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io, filters, color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io.imread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‘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image_path.jpg’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gray_image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color.rgb2gray(image)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Compute Otsu's threshold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thresh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filters.threshold_otsu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gray_image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Apply the threshold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binary_image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gray_image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thresh</a:t>
            </a:r>
          </a:p>
          <a:p>
            <a:br>
              <a:rPr lang="en-US" sz="3600" b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3600" b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'</a:t>
            </a:r>
            <a:r>
              <a:rPr lang="en-US" sz="3600" b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binary_image</a:t>
            </a:r>
            <a:r>
              <a:rPr lang="en-US" sz="3600" b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' is the </a:t>
            </a:r>
            <a:r>
              <a:rPr lang="en-US" sz="3600" b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thresholded</a:t>
            </a:r>
            <a:r>
              <a:rPr lang="en-US" sz="3600" b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binary image.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895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4449" y="1056936"/>
            <a:ext cx="7416824" cy="5429264"/>
          </a:xfrm>
        </p:spPr>
        <p:txBody>
          <a:bodyPr>
            <a:no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PIL import Image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import filters, io, color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Read the image and convert it to grayscale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'coins.png'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).convert(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Compute and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the histogram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I.ravel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bins=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range=(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fc=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'k’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'Histogram'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Compute the threshold level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Ots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u's method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level =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filters.threshold_otsu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(I)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f'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{level /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')  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Threshold the image to binary (black and white)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BW = I &gt; level  # This uses the threshold to convert the image to binary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Display the binary (B/W) image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(BW,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'Binary Image'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71414"/>
            <a:ext cx="9793088" cy="928694"/>
          </a:xfrm>
          <a:ln/>
        </p:spPr>
        <p:txBody>
          <a:bodyPr>
            <a:normAutofit fontScale="90000"/>
          </a:bodyPr>
          <a:lstStyle/>
          <a:p>
            <a:r>
              <a:rPr lang="en-IE" sz="3600" dirty="0"/>
              <a:t>Thresholding using Otsu Method: Complete Example</a:t>
            </a:r>
            <a:endParaRPr lang="en-US" sz="3600" dirty="0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3"/>
          <a:srcRect l="12500" t="7063" r="8482" b="5436"/>
          <a:stretch>
            <a:fillRect/>
          </a:stretch>
        </p:blipFill>
        <p:spPr bwMode="auto">
          <a:xfrm>
            <a:off x="8217272" y="3214686"/>
            <a:ext cx="223644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2739" name="Picture 3"/>
          <p:cNvPicPr>
            <a:picLocks noChangeAspect="1" noChangeArrowheads="1"/>
          </p:cNvPicPr>
          <p:nvPr/>
        </p:nvPicPr>
        <p:blipFill>
          <a:blip r:embed="rId4"/>
          <a:srcRect l="17780" t="9036" r="17564" b="18674"/>
          <a:stretch>
            <a:fillRect/>
          </a:stretch>
        </p:blipFill>
        <p:spPr bwMode="auto">
          <a:xfrm>
            <a:off x="8221280" y="1285860"/>
            <a:ext cx="223243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2740" name="Picture 4"/>
          <p:cNvPicPr>
            <a:picLocks noChangeAspect="1" noChangeArrowheads="1"/>
          </p:cNvPicPr>
          <p:nvPr/>
        </p:nvPicPr>
        <p:blipFill>
          <a:blip r:embed="rId5"/>
          <a:srcRect l="17672" t="9237" r="17672" b="16215"/>
          <a:stretch>
            <a:fillRect/>
          </a:stretch>
        </p:blipFill>
        <p:spPr bwMode="auto">
          <a:xfrm>
            <a:off x="8239140" y="5089910"/>
            <a:ext cx="2143140" cy="176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IE" sz="3600" dirty="0"/>
              <a:t>Problems With Single Value </a:t>
            </a:r>
            <a:r>
              <a:rPr lang="en-IE" sz="3600" dirty="0" err="1"/>
              <a:t>Thresholding</a:t>
            </a:r>
            <a:endParaRPr lang="en-US" sz="3600" dirty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376" y="1214422"/>
            <a:ext cx="7272808" cy="5500726"/>
          </a:xfrm>
        </p:spPr>
        <p:txBody>
          <a:bodyPr>
            <a:normAutofit/>
          </a:bodyPr>
          <a:lstStyle/>
          <a:p>
            <a:r>
              <a:rPr lang="en-IE" sz="2800" dirty="0"/>
              <a:t>Single value thresholding only works for bimodal histograms.</a:t>
            </a:r>
          </a:p>
          <a:p>
            <a:r>
              <a:rPr lang="en-IE" sz="2800" dirty="0"/>
              <a:t>Images with other kinds of histograms need more than a single threshold.</a:t>
            </a:r>
          </a:p>
          <a:p>
            <a:r>
              <a:rPr lang="en-IE" sz="2800" dirty="0"/>
              <a:t>Uneven illumination can really upset a single valued thresholding scheme.</a:t>
            </a:r>
            <a:endParaRPr lang="en-US" sz="2800" dirty="0"/>
          </a:p>
        </p:txBody>
      </p:sp>
      <p:pic>
        <p:nvPicPr>
          <p:cNvPr id="1658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7147" r="7080" b="29030"/>
          <a:stretch/>
        </p:blipFill>
        <p:spPr bwMode="auto">
          <a:xfrm>
            <a:off x="7824191" y="1349698"/>
            <a:ext cx="4320481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895" name="Line 7"/>
          <p:cNvSpPr>
            <a:spLocks noChangeShapeType="1"/>
          </p:cNvSpPr>
          <p:nvPr/>
        </p:nvSpPr>
        <p:spPr bwMode="auto">
          <a:xfrm flipH="1" flipV="1">
            <a:off x="8976320" y="1316360"/>
            <a:ext cx="21998" cy="1464568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5010" y="1350172"/>
            <a:ext cx="260350" cy="5229225"/>
            <a:chOff x="-2" y="1034"/>
            <a:chExt cx="164" cy="3294"/>
          </a:xfrm>
        </p:grpSpPr>
        <p:pic>
          <p:nvPicPr>
            <p:cNvPr id="165899" name="Picture 11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</p:spPr>
        </p:pic>
        <p:sp>
          <p:nvSpPr>
            <p:cNvPr id="165900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Line 7"/>
          <p:cNvSpPr>
            <a:spLocks noChangeShapeType="1"/>
          </p:cNvSpPr>
          <p:nvPr/>
        </p:nvSpPr>
        <p:spPr bwMode="auto">
          <a:xfrm flipH="1" flipV="1">
            <a:off x="10848528" y="1268760"/>
            <a:ext cx="21998" cy="1464568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H="1" flipV="1">
            <a:off x="11402594" y="1268760"/>
            <a:ext cx="21998" cy="1464568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 t="66454" r="19046"/>
          <a:stretch>
            <a:fillRect/>
          </a:stretch>
        </p:blipFill>
        <p:spPr bwMode="auto">
          <a:xfrm>
            <a:off x="6181591" y="5242665"/>
            <a:ext cx="3946857" cy="1585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 cstate="print"/>
          <a:srcRect l="20078" r="39122" b="66971"/>
          <a:stretch>
            <a:fillRect/>
          </a:stretch>
        </p:blipFill>
        <p:spPr bwMode="auto">
          <a:xfrm>
            <a:off x="6204746" y="3596037"/>
            <a:ext cx="1989359" cy="156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 cstate="print"/>
          <a:srcRect t="33363" r="59729" b="34032"/>
          <a:stretch>
            <a:fillRect/>
          </a:stretch>
        </p:blipFill>
        <p:spPr bwMode="auto">
          <a:xfrm>
            <a:off x="8148962" y="3602452"/>
            <a:ext cx="1963871" cy="154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6" cstate="print"/>
          <a:srcRect l="59723" b="49637"/>
          <a:stretch>
            <a:fillRect/>
          </a:stretch>
        </p:blipFill>
        <p:spPr bwMode="auto">
          <a:xfrm>
            <a:off x="10154039" y="5225450"/>
            <a:ext cx="1990633" cy="160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5" cstate="print">
            <a:grayscl/>
            <a:biLevel thresh="50000"/>
          </a:blip>
          <a:srcRect l="20056" r="39137" b="66977"/>
          <a:stretch>
            <a:fillRect/>
          </a:stretch>
        </p:blipFill>
        <p:spPr bwMode="auto">
          <a:xfrm>
            <a:off x="10139436" y="3596037"/>
            <a:ext cx="1989359" cy="156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043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IE" sz="3600" dirty="0"/>
              <a:t>Problems With Single Value </a:t>
            </a:r>
            <a:r>
              <a:rPr lang="en-IE" sz="3600" dirty="0" err="1"/>
              <a:t>Thresholding</a:t>
            </a:r>
            <a:r>
              <a:rPr lang="en-IE" sz="3600" dirty="0"/>
              <a:t> (</a:t>
            </a:r>
            <a:r>
              <a:rPr lang="en-IE" sz="3600" dirty="0" err="1"/>
              <a:t>cont</a:t>
            </a:r>
            <a:r>
              <a:rPr lang="en-IE" sz="3600" dirty="0"/>
              <a:t>…)</a:t>
            </a:r>
            <a:endParaRPr lang="en-US" sz="3600" dirty="0"/>
          </a:p>
        </p:txBody>
      </p:sp>
      <p:pic>
        <p:nvPicPr>
          <p:cNvPr id="17818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l="19704" t="38593" r="33118" b="31313"/>
          <a:stretch>
            <a:fillRect/>
          </a:stretch>
        </p:blipFill>
        <p:spPr>
          <a:xfrm>
            <a:off x="8040216" y="1268760"/>
            <a:ext cx="4073525" cy="2751138"/>
          </a:xfrm>
          <a:noFill/>
          <a:ln/>
        </p:spPr>
      </p:pic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695400" y="1333500"/>
            <a:ext cx="7200800" cy="353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say we want to isolate the contents </a:t>
            </a:r>
            <a:b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bottles.</a:t>
            </a:r>
          </a:p>
          <a:p>
            <a:pPr>
              <a:spcBef>
                <a:spcPct val="20000"/>
              </a:spcBef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about what the histogram for this </a:t>
            </a:r>
            <a:b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would look like.</a:t>
            </a:r>
          </a:p>
          <a:p>
            <a:pPr>
              <a:spcBef>
                <a:spcPct val="20000"/>
              </a:spcBef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happen if we use a single threshold value?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7018" y="1484784"/>
            <a:ext cx="260350" cy="5229225"/>
            <a:chOff x="-2" y="1034"/>
            <a:chExt cx="164" cy="3294"/>
          </a:xfrm>
        </p:grpSpPr>
        <p:pic>
          <p:nvPicPr>
            <p:cNvPr id="178183" name="Picture 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</p:spPr>
        </p:pic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2619" t="6498" r="8785" b="6498"/>
          <a:stretch/>
        </p:blipFill>
        <p:spPr>
          <a:xfrm>
            <a:off x="8765404" y="4077072"/>
            <a:ext cx="3312367" cy="27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Water in Bottles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340769"/>
            <a:ext cx="3125792" cy="1944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328" y="1340768"/>
            <a:ext cx="7560840" cy="565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skimage.io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imread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skimage.filters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threshold_multiotsu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skimage.color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rgb2gray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skimage.filters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median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skimage.morphology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square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PIL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Read the image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b_gray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bottles.tif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Apply multi-level Otsu thresholding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thresholds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threshold_multiotsu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b_gray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classes=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print(thresholds)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81" t="6675" r="8962" b="16194"/>
          <a:stretch/>
        </p:blipFill>
        <p:spPr>
          <a:xfrm>
            <a:off x="7526206" y="3429000"/>
            <a:ext cx="4618466" cy="3384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0459" y="6165304"/>
            <a:ext cx="3961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[ 53 171]</a:t>
            </a:r>
          </a:p>
        </p:txBody>
      </p:sp>
    </p:spTree>
    <p:extLst>
      <p:ext uri="{BB962C8B-B14F-4D97-AF65-F5344CB8AC3E}">
        <p14:creationId xmlns:p14="http://schemas.microsoft.com/office/powerpoint/2010/main" val="108756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8704" y="142852"/>
            <a:ext cx="9333680" cy="857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altLang="zh-TW" sz="5400" dirty="0">
                <a:solidFill>
                  <a:srgbClr val="FF0000"/>
                </a:solidFill>
              </a:rPr>
              <a:t>Image Segmentation</a:t>
            </a:r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218704" y="2608039"/>
            <a:ext cx="10194870" cy="39347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loud Callout 13"/>
          <p:cNvSpPr/>
          <p:nvPr/>
        </p:nvSpPr>
        <p:spPr>
          <a:xfrm>
            <a:off x="265238" y="4709807"/>
            <a:ext cx="1867236" cy="1760110"/>
          </a:xfrm>
          <a:prstGeom prst="cloudCallout">
            <a:avLst>
              <a:gd name="adj1" fmla="val -4185"/>
              <a:gd name="adj2" fmla="val -83096"/>
            </a:avLst>
          </a:prstGeom>
          <a:gradFill flip="none" rotWithShape="1">
            <a:gsLst>
              <a:gs pos="0">
                <a:srgbClr val="5B9BD5">
                  <a:tint val="66000"/>
                  <a:satMod val="160000"/>
                </a:srgbClr>
              </a:gs>
              <a:gs pos="50000">
                <a:srgbClr val="5B9BD5">
                  <a:tint val="44500"/>
                  <a:satMod val="160000"/>
                </a:srgbClr>
              </a:gs>
              <a:gs pos="100000">
                <a:srgbClr val="5B9BD5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5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domain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1000" y="2679662"/>
            <a:ext cx="1600925" cy="1432246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>
            <a:off x="2061925" y="3395785"/>
            <a:ext cx="313267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Rounded Rectangle 16"/>
          <p:cNvSpPr/>
          <p:nvPr/>
        </p:nvSpPr>
        <p:spPr>
          <a:xfrm>
            <a:off x="2364805" y="2695712"/>
            <a:ext cx="1855650" cy="143080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10787" y="3411209"/>
            <a:ext cx="312753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Rounded Rectangle 18"/>
          <p:cNvSpPr/>
          <p:nvPr/>
        </p:nvSpPr>
        <p:spPr>
          <a:xfrm>
            <a:off x="4520227" y="2713661"/>
            <a:ext cx="1793968" cy="143080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328228" y="3429065"/>
            <a:ext cx="312753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Rounded Rectangle 20"/>
          <p:cNvSpPr/>
          <p:nvPr/>
        </p:nvSpPr>
        <p:spPr>
          <a:xfrm>
            <a:off x="6627449" y="2731520"/>
            <a:ext cx="1486668" cy="143080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117176" y="2170848"/>
            <a:ext cx="1073265" cy="69950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>
          <a:xfrm>
            <a:off x="9166094" y="2749362"/>
            <a:ext cx="1793634" cy="143080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0253327" y="4181928"/>
            <a:ext cx="251273" cy="786857"/>
          </a:xfrm>
          <a:prstGeom prst="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8659558" y="4957233"/>
            <a:ext cx="2118119" cy="1332042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64652" y="2170848"/>
            <a:ext cx="0" cy="568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681522" y="1196752"/>
            <a:ext cx="1432593" cy="97409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Generation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(ML / DL)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98256" y="1908533"/>
            <a:ext cx="1092186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Rounded Rectangle 10"/>
          <p:cNvSpPr/>
          <p:nvPr/>
        </p:nvSpPr>
        <p:spPr>
          <a:xfrm>
            <a:off x="9172848" y="1646218"/>
            <a:ext cx="1786880" cy="52463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32450" y="2170848"/>
            <a:ext cx="8047" cy="612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481035" y="2696243"/>
            <a:ext cx="1808001" cy="13982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13296-6156-0ABC-92DB-5E20268467D2}"/>
              </a:ext>
            </a:extLst>
          </p:cNvPr>
          <p:cNvSpPr txBox="1"/>
          <p:nvPr/>
        </p:nvSpPr>
        <p:spPr>
          <a:xfrm>
            <a:off x="2910570" y="5591900"/>
            <a:ext cx="5184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The role of Image segmentation </a:t>
            </a:r>
          </a:p>
          <a:p>
            <a:pPr algn="ctr"/>
            <a:r>
              <a:rPr lang="en-US" sz="2800" b="1" dirty="0"/>
              <a:t>in an image 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09689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Water in Bottles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340769"/>
            <a:ext cx="3125792" cy="1944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328" y="134076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81" t="6675" r="8962" b="16194"/>
          <a:stretch/>
        </p:blipFill>
        <p:spPr>
          <a:xfrm>
            <a:off x="7526206" y="3429000"/>
            <a:ext cx="4618466" cy="3384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0459" y="6165304"/>
            <a:ext cx="3961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[ 53 171]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AFB91-D896-7417-9304-EF4E61988930}"/>
              </a:ext>
            </a:extLst>
          </p:cNvPr>
          <p:cNvSpPr txBox="1"/>
          <p:nvPr/>
        </p:nvSpPr>
        <p:spPr>
          <a:xfrm>
            <a:off x="407368" y="1020700"/>
            <a:ext cx="61310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Generate binary images based on thresholds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b_gray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thresholds[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b_gray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thresholds[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the liquid image by subtracting high threshold image from low threshold one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bL.astype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(int)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bH.astype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(int)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Apply median filtering with a 9x9 square kernel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L1 = median(L, square(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10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Water in Bottles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340769"/>
            <a:ext cx="3125792" cy="1944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328" y="134076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81" t="6675" r="8962" b="16194"/>
          <a:stretch/>
        </p:blipFill>
        <p:spPr>
          <a:xfrm>
            <a:off x="7526206" y="3429000"/>
            <a:ext cx="4618466" cy="338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AFB91-D896-7417-9304-EF4E61988930}"/>
              </a:ext>
            </a:extLst>
          </p:cNvPr>
          <p:cNvSpPr txBox="1"/>
          <p:nvPr/>
        </p:nvSpPr>
        <p:spPr>
          <a:xfrm>
            <a:off x="407368" y="1020700"/>
            <a:ext cx="613105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Plotting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fig, axes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axes.ravel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'Bottles'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'Liquid White'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'Liquid Black'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'Liquid with noise'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(L1,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'Pure Liquid'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Adjust subplot parameters to give specified padding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8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Role of Uneven Illumination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6861" y="5534332"/>
            <a:ext cx="2305140" cy="48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/>
              <a:t>Normal image</a:t>
            </a:r>
            <a:endParaRPr lang="en-US" sz="2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762001" y="5517232"/>
            <a:ext cx="252028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E" sz="2400" dirty="0"/>
              <a:t>Intensity ramp in the range [0.2, 0.6]</a:t>
            </a:r>
            <a:endParaRPr lang="en-US" sz="24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54289" y="5517232"/>
            <a:ext cx="252028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E" sz="2400" dirty="0"/>
              <a:t>Product of normal image and intensity ramp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340767"/>
            <a:ext cx="7611217" cy="402037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28248" y="1412776"/>
            <a:ext cx="3744416" cy="2880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either balance the illumination or apply adaptive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Basic Adaptive Thresholding</a:t>
            </a: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5761525" cy="5500726"/>
          </a:xfrm>
        </p:spPr>
        <p:txBody>
          <a:bodyPr/>
          <a:lstStyle/>
          <a:p>
            <a:r>
              <a:rPr lang="en-IE" dirty="0"/>
              <a:t>An approach to handling situations in which single value </a:t>
            </a:r>
            <a:r>
              <a:rPr lang="en-IE" dirty="0" err="1"/>
              <a:t>thresholding</a:t>
            </a:r>
            <a:r>
              <a:rPr lang="en-IE" dirty="0"/>
              <a:t> will not work is to divide an image into sub images and threshold these individually</a:t>
            </a:r>
          </a:p>
          <a:p>
            <a:r>
              <a:rPr lang="en-IE" dirty="0"/>
              <a:t>Since the threshold for each pixel depends on its location within an image this technique is called </a:t>
            </a:r>
            <a:r>
              <a:rPr lang="en-IE" i="1" dirty="0"/>
              <a:t>adaptive</a:t>
            </a:r>
            <a:endParaRPr lang="en-US" i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t="66454" r="19046"/>
          <a:stretch>
            <a:fillRect/>
          </a:stretch>
        </p:blipFill>
        <p:spPr bwMode="auto">
          <a:xfrm>
            <a:off x="6156837" y="1484784"/>
            <a:ext cx="591582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sz="3600" dirty="0"/>
              <a:t>Basic Adaptive </a:t>
            </a:r>
            <a:r>
              <a:rPr lang="en-IE" sz="3600" dirty="0" err="1"/>
              <a:t>Thresholding</a:t>
            </a:r>
            <a:r>
              <a:rPr lang="en-IE" sz="3600" dirty="0"/>
              <a:t> Example</a:t>
            </a:r>
            <a:endParaRPr lang="en-US" sz="3600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60" y="1285860"/>
            <a:ext cx="5977548" cy="5524500"/>
          </a:xfrm>
        </p:spPr>
        <p:txBody>
          <a:bodyPr>
            <a:normAutofit/>
          </a:bodyPr>
          <a:lstStyle/>
          <a:p>
            <a:r>
              <a:rPr lang="en-IE" dirty="0"/>
              <a:t>The image shows an example of using adaptive </a:t>
            </a:r>
            <a:r>
              <a:rPr lang="en-IE" dirty="0" err="1"/>
              <a:t>thresholding</a:t>
            </a:r>
            <a:r>
              <a:rPr lang="en-IE" dirty="0"/>
              <a:t> with the image shown previously</a:t>
            </a:r>
          </a:p>
          <a:p>
            <a:r>
              <a:rPr lang="en-IE" dirty="0"/>
              <a:t>As can be seen, success is mixed</a:t>
            </a:r>
          </a:p>
          <a:p>
            <a:r>
              <a:rPr lang="en-IE" dirty="0"/>
              <a:t>But, we can further subdivide the troublesome sub images for more success</a:t>
            </a:r>
          </a:p>
          <a:p>
            <a:pPr algn="l">
              <a:spcBef>
                <a:spcPts val="1200"/>
              </a:spcBef>
            </a:pPr>
            <a:r>
              <a:rPr lang="en-IE" dirty="0"/>
              <a:t>Further subdivided the troublesome part, successful </a:t>
            </a:r>
            <a:r>
              <a:rPr lang="en-IE" dirty="0" err="1"/>
              <a:t>thresholding</a:t>
            </a:r>
            <a:r>
              <a:rPr lang="en-IE" dirty="0"/>
              <a:t> is achieved</a:t>
            </a:r>
            <a:endParaRPr lang="en-US" dirty="0"/>
          </a:p>
        </p:txBody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3" cstate="print"/>
          <a:srcRect l="19243" t="49608"/>
          <a:stretch>
            <a:fillRect/>
          </a:stretch>
        </p:blipFill>
        <p:spPr bwMode="auto">
          <a:xfrm>
            <a:off x="6240015" y="1268760"/>
            <a:ext cx="590465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951988" y="1916832"/>
            <a:ext cx="752524" cy="57606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32104" y="1916832"/>
            <a:ext cx="752524" cy="57606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lum bright="1000" contrast="-8000"/>
          </a:blip>
          <a:srcRect t="32712" r="52"/>
          <a:stretch/>
        </p:blipFill>
        <p:spPr bwMode="auto">
          <a:xfrm>
            <a:off x="6168008" y="3723294"/>
            <a:ext cx="5988578" cy="3070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Noise in Image 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" y="1340768"/>
            <a:ext cx="7654479" cy="406205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6861" y="5534332"/>
            <a:ext cx="2305140" cy="48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/>
              <a:t>Noiseless image</a:t>
            </a:r>
            <a:endParaRPr lang="en-US" sz="2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762001" y="5517232"/>
            <a:ext cx="252028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E" sz="2000" dirty="0"/>
              <a:t>Image with additive Gaussian noise of mean 0 and standard deviation 10</a:t>
            </a:r>
            <a:endParaRPr lang="en-US" sz="20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54289" y="5517232"/>
            <a:ext cx="252028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E" sz="2000" dirty="0"/>
              <a:t>Image with additive Gaussian noise of mean 0 and standard deviation 50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8328248" y="2492896"/>
            <a:ext cx="374441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the noise should be removed before thresholding.</a:t>
            </a:r>
          </a:p>
        </p:txBody>
      </p:sp>
    </p:spTree>
    <p:extLst>
      <p:ext uri="{BB962C8B-B14F-4D97-AF65-F5344CB8AC3E}">
        <p14:creationId xmlns:p14="http://schemas.microsoft.com/office/powerpoint/2010/main" val="36525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DE7B-6AA8-0807-70F2-9956C859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1821-3D4D-EA50-44D2-09F86520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the Adaptive thresholding in Python. Your program should accept as input the following: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Size of the grid for adaptive thresholding (A tuple with 2 elements, e.g., (10x10)</a:t>
            </a:r>
          </a:p>
          <a:p>
            <a:pPr marL="0" indent="0"/>
            <a:r>
              <a:rPr lang="en-US" dirty="0"/>
              <a:t>Optionally, remove noise from the image before applying thresholding. </a:t>
            </a:r>
          </a:p>
          <a:p>
            <a:pPr marL="0" indent="0"/>
            <a:r>
              <a:rPr lang="en-US" dirty="0"/>
              <a:t>Challenge: Also show the histogram of each sub-image, e.g., for a 10x10 grid, the plot will also follow a 10x10 layout, where each plot shows the corresponding histogram. </a:t>
            </a:r>
          </a:p>
        </p:txBody>
      </p:sp>
    </p:spTree>
    <p:extLst>
      <p:ext uri="{BB962C8B-B14F-4D97-AF65-F5344CB8AC3E}">
        <p14:creationId xmlns:p14="http://schemas.microsoft.com/office/powerpoint/2010/main" val="176485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dirty="0"/>
              <a:t>Conclusion</a:t>
            </a: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357298"/>
            <a:ext cx="10514053" cy="507209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this lecture we have begun looking at segmentation, and in particular thresholding.</a:t>
            </a:r>
          </a:p>
          <a:p>
            <a:r>
              <a:rPr lang="en-IE" dirty="0"/>
              <a:t>We saw the basic global thresholding algorithm and its shortcomings.</a:t>
            </a:r>
          </a:p>
          <a:p>
            <a:r>
              <a:rPr lang="en-IE" dirty="0"/>
              <a:t>We observed how noise or uneven illumination effect image segmentation.</a:t>
            </a:r>
          </a:p>
          <a:p>
            <a:r>
              <a:rPr lang="en-IE" dirty="0"/>
              <a:t>We also saw a simple way to overcome some of these limitations using adaptive thresholding.</a:t>
            </a:r>
          </a:p>
          <a:p>
            <a:r>
              <a:rPr lang="en-IE" dirty="0"/>
              <a:t>More complex segmentation tasks may require the use machine learning/deep learning based image segmentation models, e.g., pixel classification models, UNET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Contents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52" y="1333500"/>
            <a:ext cx="10297144" cy="5524500"/>
          </a:xfrm>
        </p:spPr>
        <p:txBody>
          <a:bodyPr>
            <a:normAutofit/>
          </a:bodyPr>
          <a:lstStyle/>
          <a:p>
            <a:pPr marL="346075" lvl="1" indent="-346075" eaLnBrk="1" hangingPunct="1">
              <a:buFont typeface="Courier New" pitchFamily="49" charset="0"/>
              <a:buChar char="o"/>
            </a:pPr>
            <a:r>
              <a:rPr lang="en-IE" sz="4000" dirty="0" err="1"/>
              <a:t>Thresholding</a:t>
            </a:r>
            <a:endParaRPr lang="en-IE" sz="4000" dirty="0"/>
          </a:p>
          <a:p>
            <a:pPr marL="346075" lvl="1" indent="-346075" eaLnBrk="1" hangingPunct="1">
              <a:buFont typeface="Courier New" pitchFamily="49" charset="0"/>
              <a:buChar char="o"/>
            </a:pPr>
            <a:r>
              <a:rPr lang="en-IE" sz="4000" dirty="0"/>
              <a:t>The segmentation problem</a:t>
            </a:r>
          </a:p>
          <a:p>
            <a:pPr marL="346075" lvl="1" indent="-346075" eaLnBrk="1" hangingPunct="1">
              <a:buFont typeface="Courier New" pitchFamily="49" charset="0"/>
              <a:buChar char="o"/>
            </a:pPr>
            <a:r>
              <a:rPr lang="en-IE" sz="4000" dirty="0"/>
              <a:t>Finding points, lines and edges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dirty="0" err="1"/>
              <a:t>Thresholding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333500"/>
            <a:ext cx="10370037" cy="5524500"/>
          </a:xfrm>
        </p:spPr>
        <p:txBody>
          <a:bodyPr/>
          <a:lstStyle/>
          <a:p>
            <a:r>
              <a:rPr lang="tr-TR" dirty="0"/>
              <a:t>Thresholding enjoys a central position in image segmentation</a:t>
            </a:r>
            <a:r>
              <a:rPr lang="en-US" dirty="0"/>
              <a:t>.</a:t>
            </a:r>
            <a:endParaRPr lang="en-IE" dirty="0"/>
          </a:p>
          <a:p>
            <a:r>
              <a:rPr lang="en-IE" dirty="0"/>
              <a:t>First we will continue to look at the problem of segmentation, this time though in terms of </a:t>
            </a:r>
            <a:r>
              <a:rPr lang="en-IE" dirty="0" err="1"/>
              <a:t>thresholding</a:t>
            </a:r>
            <a:r>
              <a:rPr lang="en-IE" dirty="0"/>
              <a:t>.</a:t>
            </a:r>
          </a:p>
          <a:p>
            <a:r>
              <a:rPr lang="en-IE" dirty="0"/>
              <a:t>In particular we will look at:</a:t>
            </a:r>
          </a:p>
          <a:p>
            <a:pPr lvl="1">
              <a:buFont typeface="Courier New" pitchFamily="49" charset="0"/>
              <a:buChar char="o"/>
            </a:pPr>
            <a:r>
              <a:rPr lang="en-IE" sz="3200" dirty="0"/>
              <a:t>What is </a:t>
            </a:r>
            <a:r>
              <a:rPr lang="en-IE" sz="3200" dirty="0" err="1"/>
              <a:t>thresholding</a:t>
            </a:r>
            <a:r>
              <a:rPr lang="en-IE" sz="3200" dirty="0"/>
              <a:t>?</a:t>
            </a:r>
          </a:p>
          <a:p>
            <a:pPr lvl="1">
              <a:buFont typeface="Courier New" pitchFamily="49" charset="0"/>
              <a:buChar char="o"/>
            </a:pPr>
            <a:r>
              <a:rPr lang="en-IE" sz="3200" dirty="0"/>
              <a:t>Simple </a:t>
            </a:r>
            <a:r>
              <a:rPr lang="en-IE" sz="3200" dirty="0" err="1"/>
              <a:t>thresholding</a:t>
            </a:r>
            <a:endParaRPr lang="en-IE" sz="3200" dirty="0"/>
          </a:p>
          <a:p>
            <a:pPr lvl="1">
              <a:buFont typeface="Courier New" pitchFamily="49" charset="0"/>
              <a:buChar char="o"/>
            </a:pPr>
            <a:r>
              <a:rPr lang="en-IE" sz="3200" dirty="0"/>
              <a:t>Adaptive </a:t>
            </a:r>
            <a:r>
              <a:rPr lang="en-IE" sz="3200" dirty="0" err="1"/>
              <a:t>thresholding</a:t>
            </a:r>
            <a:endParaRPr lang="en-IE" sz="3200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dirty="0"/>
              <a:t>Simple </a:t>
            </a:r>
            <a:r>
              <a:rPr lang="en-IE" dirty="0" err="1"/>
              <a:t>Thresholding</a:t>
            </a:r>
            <a:endParaRPr lang="en-US" dirty="0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0298029" cy="5500726"/>
          </a:xfrm>
        </p:spPr>
        <p:txBody>
          <a:bodyPr/>
          <a:lstStyle/>
          <a:p>
            <a:r>
              <a:rPr lang="en-IE" dirty="0" err="1"/>
              <a:t>Thresholding</a:t>
            </a:r>
            <a:r>
              <a:rPr lang="en-IE" dirty="0"/>
              <a:t> is usually the first step in any segmentation approach</a:t>
            </a:r>
          </a:p>
          <a:p>
            <a:r>
              <a:rPr lang="en-IE" dirty="0"/>
              <a:t>Single value </a:t>
            </a:r>
            <a:r>
              <a:rPr lang="en-IE" dirty="0" err="1"/>
              <a:t>thresholding</a:t>
            </a:r>
            <a:r>
              <a:rPr lang="en-IE" dirty="0"/>
              <a:t> can be given mathematically as follows:</a:t>
            </a:r>
            <a:endParaRPr lang="en-US" dirty="0"/>
          </a:p>
        </p:txBody>
      </p:sp>
      <p:graphicFrame>
        <p:nvGraphicFramePr>
          <p:cNvPr id="157700" name="Object 4"/>
          <p:cNvGraphicFramePr>
            <a:graphicFrameLocks noChangeAspect="1"/>
          </p:cNvGraphicFramePr>
          <p:nvPr/>
        </p:nvGraphicFramePr>
        <p:xfrm>
          <a:off x="4310051" y="3929067"/>
          <a:ext cx="5368925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25400" imgH="457200" progId="Equation.3">
                  <p:embed/>
                </p:oleObj>
              </mc:Choice>
              <mc:Fallback>
                <p:oleObj name="Equation" r:id="rId3" imgW="16254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51" y="3929067"/>
                        <a:ext cx="5368925" cy="150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Thresholding Example</a:t>
            </a: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0298029" cy="5500726"/>
          </a:xfrm>
        </p:spPr>
        <p:txBody>
          <a:bodyPr/>
          <a:lstStyle/>
          <a:p>
            <a:r>
              <a:rPr lang="en-IE" dirty="0"/>
              <a:t>Imagine a poker playing robot that needs to visually interpret the cards in its hand</a:t>
            </a:r>
            <a:endParaRPr lang="en-US" dirty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8839" y="2622550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301" y="2622550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5417" name="Text Box 9"/>
          <p:cNvSpPr txBox="1">
            <a:spLocks noChangeArrowheads="1"/>
          </p:cNvSpPr>
          <p:nvPr/>
        </p:nvSpPr>
        <p:spPr bwMode="auto">
          <a:xfrm>
            <a:off x="2952729" y="5722939"/>
            <a:ext cx="20537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2400">
                <a:latin typeface="Times New Roman" pitchFamily="18" charset="0"/>
                <a:cs typeface="Times New Roman" pitchFamily="18" charset="0"/>
              </a:rPr>
              <a:t>Original Image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7046891" y="5722939"/>
            <a:ext cx="256672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2400">
                <a:latin typeface="Times New Roman" pitchFamily="18" charset="0"/>
                <a:cs typeface="Times New Roman" pitchFamily="18" charset="0"/>
              </a:rPr>
              <a:t>Thresholded Image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But Be Careful</a:t>
            </a:r>
            <a:endParaRPr 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If you get the threshold wrong the results can be disastrous</a:t>
            </a:r>
            <a:endParaRPr lang="en-US"/>
          </a:p>
        </p:txBody>
      </p:sp>
      <p:pic>
        <p:nvPicPr>
          <p:cNvPr id="1464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8839" y="2617788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4644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3501" y="2616200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2666977" y="5722939"/>
            <a:ext cx="261821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2400" dirty="0">
                <a:latin typeface="Times New Roman" pitchFamily="18" charset="0"/>
                <a:cs typeface="Times New Roman" pitchFamily="18" charset="0"/>
              </a:rPr>
              <a:t>Threshold Too Low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6918302" y="5722939"/>
            <a:ext cx="266951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2400">
                <a:latin typeface="Times New Roman" pitchFamily="18" charset="0"/>
                <a:cs typeface="Times New Roman" pitchFamily="18" charset="0"/>
              </a:rPr>
              <a:t>Threshold Too High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r="20425"/>
          <a:stretch>
            <a:fillRect/>
          </a:stretch>
        </p:blipFill>
        <p:spPr bwMode="auto">
          <a:xfrm>
            <a:off x="6075660" y="1360488"/>
            <a:ext cx="6069012" cy="549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dirty="0"/>
              <a:t>Basic Global </a:t>
            </a:r>
            <a:r>
              <a:rPr lang="en-IE" dirty="0" err="1"/>
              <a:t>Thresholding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7057669" cy="5500726"/>
          </a:xfrm>
        </p:spPr>
        <p:txBody>
          <a:bodyPr/>
          <a:lstStyle/>
          <a:p>
            <a:r>
              <a:rPr lang="en-IE" dirty="0"/>
              <a:t>Based on the histogram of an image</a:t>
            </a:r>
          </a:p>
          <a:p>
            <a:r>
              <a:rPr lang="en-IE" dirty="0"/>
              <a:t>Partition the image histogram using a single global threshold</a:t>
            </a:r>
          </a:p>
          <a:p>
            <a:r>
              <a:rPr lang="en-IE" dirty="0"/>
              <a:t>The success of this technique very strongly depends on how well the histogram can be partitioned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6155</TotalTime>
  <Words>1737</Words>
  <Application>Microsoft Office PowerPoint</Application>
  <PresentationFormat>Widescreen</PresentationFormat>
  <Paragraphs>224</Paragraphs>
  <Slides>37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Times</vt:lpstr>
      <vt:lpstr>Times New Roman</vt:lpstr>
      <vt:lpstr>Wingdings</vt:lpstr>
      <vt:lpstr>Office Theme</vt:lpstr>
      <vt:lpstr>Equation</vt:lpstr>
      <vt:lpstr>Image Segmentation</vt:lpstr>
      <vt:lpstr>The Segmentation Problem</vt:lpstr>
      <vt:lpstr>PowerPoint Presentation</vt:lpstr>
      <vt:lpstr>Contents</vt:lpstr>
      <vt:lpstr>Thresholding</vt:lpstr>
      <vt:lpstr>Simple Thresholding</vt:lpstr>
      <vt:lpstr>Thresholding Example</vt:lpstr>
      <vt:lpstr>But Be Careful</vt:lpstr>
      <vt:lpstr>Basic Global Thresholding</vt:lpstr>
      <vt:lpstr>Basic Global Thresholding</vt:lpstr>
      <vt:lpstr>Basic Global Thresholding Algorithm</vt:lpstr>
      <vt:lpstr>Basic Global Thresholding Algorithm</vt:lpstr>
      <vt:lpstr>TODO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Otsu’s Method Implementation</vt:lpstr>
      <vt:lpstr>Thresholding using Otsu Method: Complete Example</vt:lpstr>
      <vt:lpstr>Problems With Single Value Thresholding</vt:lpstr>
      <vt:lpstr>Problems With Single Value Thresholding (cont…)</vt:lpstr>
      <vt:lpstr>Segmentation of Water in Bottles</vt:lpstr>
      <vt:lpstr>Segmentation of Water in Bottles</vt:lpstr>
      <vt:lpstr>Segmentation of Water in Bottles</vt:lpstr>
      <vt:lpstr>The Role of Uneven Illumination</vt:lpstr>
      <vt:lpstr>Basic Adaptive Thresholding</vt:lpstr>
      <vt:lpstr>Basic Adaptive Thresholding Example</vt:lpstr>
      <vt:lpstr>The Role of Noise in Image Thresholding</vt:lpstr>
      <vt:lpstr>Assignment Task</vt:lpstr>
      <vt:lpstr>Conclusion</vt:lpstr>
    </vt:vector>
  </TitlesOfParts>
  <Company>FAST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zulfiqar.habib</dc:creator>
  <cp:lastModifiedBy>Dr. Muhammad Aksam Iftikhar</cp:lastModifiedBy>
  <cp:revision>189</cp:revision>
  <dcterms:created xsi:type="dcterms:W3CDTF">2009-08-01T06:17:21Z</dcterms:created>
  <dcterms:modified xsi:type="dcterms:W3CDTF">2024-03-28T01:41:27Z</dcterms:modified>
</cp:coreProperties>
</file>